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9" r:id="rId4"/>
    <p:sldId id="257" r:id="rId5"/>
    <p:sldId id="266" r:id="rId6"/>
    <p:sldId id="260" r:id="rId7"/>
    <p:sldId id="259" r:id="rId8"/>
    <p:sldId id="261" r:id="rId9"/>
    <p:sldId id="262" r:id="rId10"/>
    <p:sldId id="263" r:id="rId11"/>
    <p:sldId id="267" r:id="rId12"/>
    <p:sldId id="268" r:id="rId13"/>
    <p:sldId id="258" r:id="rId14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344"/>
    <a:srgbClr val="244A47"/>
    <a:srgbClr val="052532"/>
    <a:srgbClr val="6E7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4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2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1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0BAD-9D40-48BB-B90A-7F717B7F1E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dx.com/ak/letting?lettingid=NSHWY00657CMGC_1" TargetMode="External"/><Relationship Id="rId2" Type="http://schemas.openxmlformats.org/officeDocument/2006/relationships/hyperlink" Target="https://dot.alaska.gov/procurement/awp/awp-bids.cf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2360-92EF-4A45-8F93-E41309CA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IIJA Orphan Well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E2DA-A384-4DA3-ADCB-7E7A0F90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AOGCC is overseeing the IIJA Orphan Wells program for Alaska.</a:t>
            </a:r>
          </a:p>
          <a:p>
            <a:r>
              <a:rPr lang="en-US" dirty="0"/>
              <a:t>AOGCC has been awarded initial grant of $25 MM to develop the program and begin plugging, evaluating wells.</a:t>
            </a:r>
          </a:p>
          <a:p>
            <a:r>
              <a:rPr lang="en-US" dirty="0"/>
              <a:t>Expect to receive Formula Grants in coming years.  Amount is dependent on allocation between other states.  </a:t>
            </a:r>
          </a:p>
          <a:p>
            <a:r>
              <a:rPr lang="en-US" dirty="0"/>
              <a:t>Formula grants determined based on number of wells, number of jobs lost in the industry, cost to plug wells.</a:t>
            </a:r>
          </a:p>
        </p:txBody>
      </p:sp>
    </p:spTree>
    <p:extLst>
      <p:ext uri="{BB962C8B-B14F-4D97-AF65-F5344CB8AC3E}">
        <p14:creationId xmlns:p14="http://schemas.microsoft.com/office/powerpoint/2010/main" val="20736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A91E-F123-47B4-BF98-5C56903B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30F4D-D876-496E-AC50-3EDB94051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Reserve Pit Closure per DEC regulations – if present</a:t>
            </a:r>
          </a:p>
          <a:p>
            <a:pPr lvl="1"/>
            <a:r>
              <a:rPr lang="en-US" dirty="0"/>
              <a:t>Presence of reserve pits has not been confirmed in most cases.</a:t>
            </a:r>
          </a:p>
          <a:p>
            <a:r>
              <a:rPr lang="en-US" dirty="0"/>
              <a:t>Methane monitoring – Pre &amp; Post-plugging</a:t>
            </a:r>
          </a:p>
          <a:p>
            <a:r>
              <a:rPr lang="en-US" dirty="0"/>
              <a:t>Surface water sampling within 250’ of the well</a:t>
            </a:r>
          </a:p>
          <a:p>
            <a:r>
              <a:rPr lang="en-US" dirty="0"/>
              <a:t>Water well sampling within 200’ of the well</a:t>
            </a:r>
          </a:p>
          <a:p>
            <a:r>
              <a:rPr lang="en-US" dirty="0"/>
              <a:t>Qualified Environmental Professional (QEP) to develop a work plan for approval of DEC Contaminated Sites Program</a:t>
            </a:r>
          </a:p>
        </p:txBody>
      </p:sp>
    </p:spTree>
    <p:extLst>
      <p:ext uri="{BB962C8B-B14F-4D97-AF65-F5344CB8AC3E}">
        <p14:creationId xmlns:p14="http://schemas.microsoft.com/office/powerpoint/2010/main" val="292546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54F9-F6B5-44ED-A8D0-70605D23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9F052-4DDB-415D-B5FE-C3450FE75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#1: Plug and Abandon the wells and perform site clearance per AOGCC regulation.</a:t>
            </a:r>
          </a:p>
          <a:p>
            <a:r>
              <a:rPr lang="en-US" dirty="0"/>
              <a:t>Priority #2: Close active reserve pits, if present</a:t>
            </a:r>
          </a:p>
          <a:p>
            <a:r>
              <a:rPr lang="en-US" dirty="0"/>
              <a:t>Priority #3: Remediate contaminated sites – Most likely will not be done with initial grant funding.</a:t>
            </a:r>
          </a:p>
        </p:txBody>
      </p:sp>
    </p:spTree>
    <p:extLst>
      <p:ext uri="{BB962C8B-B14F-4D97-AF65-F5344CB8AC3E}">
        <p14:creationId xmlns:p14="http://schemas.microsoft.com/office/powerpoint/2010/main" val="288221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D372-E2BD-40FD-8FDA-A2031959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98D3-82D0-4748-957D-E728138D3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CMGC contract – Progressive Design Build</a:t>
            </a:r>
          </a:p>
          <a:p>
            <a:r>
              <a:rPr lang="en-US" dirty="0"/>
              <a:t>Successful bidders will be Project Managers</a:t>
            </a:r>
          </a:p>
          <a:p>
            <a:r>
              <a:rPr lang="en-US" dirty="0"/>
              <a:t>Accepted according to their cost structure and demonstrated ability to complete the scope of work.  </a:t>
            </a:r>
          </a:p>
          <a:p>
            <a:r>
              <a:rPr lang="en-US" dirty="0"/>
              <a:t>Once the contract has been awarded, the contractor makes plans and cost estimates for plugging each well. </a:t>
            </a:r>
          </a:p>
          <a:p>
            <a:r>
              <a:rPr lang="en-US" dirty="0"/>
              <a:t>AOGCC will review each plugging proposal for:</a:t>
            </a:r>
          </a:p>
          <a:p>
            <a:pPr lvl="1"/>
            <a:r>
              <a:rPr lang="en-US" dirty="0"/>
              <a:t>Technical quality/feasibility</a:t>
            </a:r>
          </a:p>
          <a:p>
            <a:pPr lvl="1"/>
            <a:r>
              <a:rPr lang="en-US" dirty="0"/>
              <a:t>Adherence to AOGCC regulations</a:t>
            </a:r>
          </a:p>
          <a:p>
            <a:pPr lvl="1"/>
            <a:r>
              <a:rPr lang="en-US" dirty="0"/>
              <a:t>Will use an independent cost estimator to vet cost estimates.  </a:t>
            </a:r>
          </a:p>
        </p:txBody>
      </p:sp>
    </p:spTree>
    <p:extLst>
      <p:ext uri="{BB962C8B-B14F-4D97-AF65-F5344CB8AC3E}">
        <p14:creationId xmlns:p14="http://schemas.microsoft.com/office/powerpoint/2010/main" val="199705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302B-EDB8-47BA-B78A-E89F4E68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860513"/>
          </a:xfrm>
        </p:spPr>
        <p:txBody>
          <a:bodyPr/>
          <a:lstStyle/>
          <a:p>
            <a:r>
              <a:rPr lang="en-US" dirty="0"/>
              <a:t>Orphan Wells RFP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693C-29C6-42A9-97C8-290C565C2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RFP will be advertised on DOT construction bidding site: </a:t>
            </a:r>
            <a:r>
              <a:rPr lang="en-US" u="sng" dirty="0">
                <a:hlinkClick r:id="rId2"/>
              </a:rPr>
              <a:t>https://dot.alaska.gov/procurement/awp/awp-bids.cfm</a:t>
            </a:r>
            <a:endParaRPr lang="en-US" u="sng" dirty="0"/>
          </a:p>
          <a:p>
            <a:r>
              <a:rPr lang="en-US" dirty="0"/>
              <a:t>RFP also advertised on AOGCC website.</a:t>
            </a:r>
          </a:p>
          <a:p>
            <a:r>
              <a:rPr lang="en-US" dirty="0"/>
              <a:t>Bids will be submitted via email to DOT Contracts section.  Instructions will be in the RFP.  </a:t>
            </a:r>
            <a:r>
              <a:rPr lang="en-US" i="1" dirty="0"/>
              <a:t>No need to do anything with </a:t>
            </a:r>
            <a:r>
              <a:rPr lang="en-US" i="1" dirty="0" err="1"/>
              <a:t>AASHTOWare</a:t>
            </a:r>
            <a:r>
              <a:rPr lang="en-US" i="1" dirty="0"/>
              <a:t>.</a:t>
            </a:r>
          </a:p>
          <a:p>
            <a:r>
              <a:rPr lang="en-US" dirty="0"/>
              <a:t>Recent DOT example if they want to get familiarized: </a:t>
            </a:r>
            <a:r>
              <a:rPr lang="en-US" u="sng" dirty="0">
                <a:hlinkClick r:id="rId3"/>
              </a:rPr>
              <a:t>https://www.bidx.com/ak/letting?lettingid=NSHWY00657CMGC_1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6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2360-92EF-4A45-8F93-E41309CA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Alaska’s Orphan Wells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E2DA-A384-4DA3-ADCB-7E7A0F90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AOGCC is administering Orphan Well program for wells on State and Private lands within the state of Alaska.</a:t>
            </a:r>
          </a:p>
          <a:p>
            <a:r>
              <a:rPr lang="en-US" dirty="0"/>
              <a:t>Native Corporation lands are considered private lands for the purposes of IIJA Orphan Wells grants and are included in the State program.</a:t>
            </a:r>
          </a:p>
          <a:p>
            <a:r>
              <a:rPr lang="en-US" dirty="0"/>
              <a:t>BLM has a separate Orphan Well program for plugging wells on Federal lands.</a:t>
            </a:r>
          </a:p>
          <a:p>
            <a:r>
              <a:rPr lang="en-US" dirty="0"/>
              <a:t>Legacy Wells program in NPRA is separately funded and will continue to be administered by BLM.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3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66E2-719E-4FAE-8009-2DF57BBA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8C9A2-3C60-4BBA-B34B-6D4A7B6AF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AOGCC is lead on interface with Dept of Interior and in administering the project according to IIJA rules and AOGCC regulations.</a:t>
            </a:r>
          </a:p>
          <a:p>
            <a:r>
              <a:rPr lang="en-US" dirty="0"/>
              <a:t>State DOT is administering contract.</a:t>
            </a:r>
          </a:p>
          <a:p>
            <a:r>
              <a:rPr lang="en-US" dirty="0"/>
              <a:t>OPMP is helping to coordinate between various state agencies and organizations.  Will be point of contact for permitting requirements.</a:t>
            </a:r>
          </a:p>
        </p:txBody>
      </p:sp>
    </p:spTree>
    <p:extLst>
      <p:ext uri="{BB962C8B-B14F-4D97-AF65-F5344CB8AC3E}">
        <p14:creationId xmlns:p14="http://schemas.microsoft.com/office/powerpoint/2010/main" val="71742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19FD6BC9-0943-45C4-8752-6133335ADB07}"/>
              </a:ext>
            </a:extLst>
          </p:cNvPr>
          <p:cNvGrpSpPr/>
          <p:nvPr/>
        </p:nvGrpSpPr>
        <p:grpSpPr>
          <a:xfrm>
            <a:off x="457200" y="44389"/>
            <a:ext cx="9281822" cy="7581371"/>
            <a:chOff x="457200" y="44389"/>
            <a:chExt cx="9281822" cy="758137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7CD4D22-30DE-4703-9EAA-D5F2153119F1}"/>
                </a:ext>
              </a:extLst>
            </p:cNvPr>
            <p:cNvGrpSpPr/>
            <p:nvPr/>
          </p:nvGrpSpPr>
          <p:grpSpPr>
            <a:xfrm>
              <a:off x="457200" y="612969"/>
              <a:ext cx="9144000" cy="6777961"/>
              <a:chOff x="457200" y="612969"/>
              <a:chExt cx="9144000" cy="677796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C5431CC-6F36-4986-9030-28041265B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7200" y="612969"/>
                <a:ext cx="9144000" cy="67779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23F38F0-5983-4EAC-945D-DCCD89342F83}"/>
                  </a:ext>
                </a:extLst>
              </p:cNvPr>
              <p:cNvGrpSpPr/>
              <p:nvPr/>
            </p:nvGrpSpPr>
            <p:grpSpPr>
              <a:xfrm>
                <a:off x="3745223" y="1460474"/>
                <a:ext cx="4682411" cy="5478296"/>
                <a:chOff x="3745223" y="1344724"/>
                <a:chExt cx="4682411" cy="5478296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FB1652D-9D37-4D08-A1ED-711CC0B38F55}"/>
                    </a:ext>
                  </a:extLst>
                </p:cNvPr>
                <p:cNvGrpSpPr/>
                <p:nvPr/>
              </p:nvGrpSpPr>
              <p:grpSpPr>
                <a:xfrm>
                  <a:off x="3745223" y="4757995"/>
                  <a:ext cx="4682411" cy="2065025"/>
                  <a:chOff x="3745223" y="4757995"/>
                  <a:chExt cx="4682411" cy="2065025"/>
                </a:xfrm>
              </p:grpSpPr>
              <p:sp>
                <p:nvSpPr>
                  <p:cNvPr id="8" name="Star: 5 Points 7">
                    <a:extLst>
                      <a:ext uri="{FF2B5EF4-FFF2-40B4-BE49-F238E27FC236}">
                        <a16:creationId xmlns:a16="http://schemas.microsoft.com/office/drawing/2014/main" id="{3B082AF7-D28F-4964-A936-454797154C3F}"/>
                      </a:ext>
                    </a:extLst>
                  </p:cNvPr>
                  <p:cNvSpPr/>
                  <p:nvPr/>
                </p:nvSpPr>
                <p:spPr>
                  <a:xfrm>
                    <a:off x="5657849" y="5100431"/>
                    <a:ext cx="133350" cy="133350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Star: 5 Points 8">
                    <a:extLst>
                      <a:ext uri="{FF2B5EF4-FFF2-40B4-BE49-F238E27FC236}">
                        <a16:creationId xmlns:a16="http://schemas.microsoft.com/office/drawing/2014/main" id="{99AAF06E-303C-4B15-91C3-507BFCE84DD9}"/>
                      </a:ext>
                    </a:extLst>
                  </p:cNvPr>
                  <p:cNvSpPr/>
                  <p:nvPr/>
                </p:nvSpPr>
                <p:spPr>
                  <a:xfrm>
                    <a:off x="5714998" y="5007977"/>
                    <a:ext cx="133350" cy="133350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Star: 5 Points 9">
                    <a:extLst>
                      <a:ext uri="{FF2B5EF4-FFF2-40B4-BE49-F238E27FC236}">
                        <a16:creationId xmlns:a16="http://schemas.microsoft.com/office/drawing/2014/main" id="{FB1359A7-F5FA-4F87-8A21-F87B3B13615C}"/>
                      </a:ext>
                    </a:extLst>
                  </p:cNvPr>
                  <p:cNvSpPr/>
                  <p:nvPr/>
                </p:nvSpPr>
                <p:spPr>
                  <a:xfrm>
                    <a:off x="5724524" y="5088661"/>
                    <a:ext cx="133350" cy="133350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Star: 5 Points 10">
                    <a:extLst>
                      <a:ext uri="{FF2B5EF4-FFF2-40B4-BE49-F238E27FC236}">
                        <a16:creationId xmlns:a16="http://schemas.microsoft.com/office/drawing/2014/main" id="{9936DAFF-E3F0-4E93-86AD-77C90D3C798B}"/>
                      </a:ext>
                    </a:extLst>
                  </p:cNvPr>
                  <p:cNvSpPr/>
                  <p:nvPr/>
                </p:nvSpPr>
                <p:spPr>
                  <a:xfrm>
                    <a:off x="5945981" y="4952930"/>
                    <a:ext cx="133350" cy="133350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Star: 5 Points 11">
                    <a:extLst>
                      <a:ext uri="{FF2B5EF4-FFF2-40B4-BE49-F238E27FC236}">
                        <a16:creationId xmlns:a16="http://schemas.microsoft.com/office/drawing/2014/main" id="{BAD84093-15B7-4DBB-86E9-7D5BB316410E}"/>
                      </a:ext>
                    </a:extLst>
                  </p:cNvPr>
                  <p:cNvSpPr/>
                  <p:nvPr/>
                </p:nvSpPr>
                <p:spPr>
                  <a:xfrm>
                    <a:off x="6143626" y="4900543"/>
                    <a:ext cx="133350" cy="133350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Star: 5 Points 12">
                    <a:extLst>
                      <a:ext uri="{FF2B5EF4-FFF2-40B4-BE49-F238E27FC236}">
                        <a16:creationId xmlns:a16="http://schemas.microsoft.com/office/drawing/2014/main" id="{5296C3DB-82AA-4185-8FEF-BFAC08153204}"/>
                      </a:ext>
                    </a:extLst>
                  </p:cNvPr>
                  <p:cNvSpPr/>
                  <p:nvPr/>
                </p:nvSpPr>
                <p:spPr>
                  <a:xfrm>
                    <a:off x="6672263" y="5526285"/>
                    <a:ext cx="133350" cy="133350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Star: 5 Points 13">
                    <a:extLst>
                      <a:ext uri="{FF2B5EF4-FFF2-40B4-BE49-F238E27FC236}">
                        <a16:creationId xmlns:a16="http://schemas.microsoft.com/office/drawing/2014/main" id="{DD09E91C-F8A5-4EA8-9B8C-B58AF8989F4F}"/>
                      </a:ext>
                    </a:extLst>
                  </p:cNvPr>
                  <p:cNvSpPr/>
                  <p:nvPr/>
                </p:nvSpPr>
                <p:spPr>
                  <a:xfrm>
                    <a:off x="7146133" y="5571529"/>
                    <a:ext cx="133350" cy="133350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Star: 5 Points 24">
                    <a:extLst>
                      <a:ext uri="{FF2B5EF4-FFF2-40B4-BE49-F238E27FC236}">
                        <a16:creationId xmlns:a16="http://schemas.microsoft.com/office/drawing/2014/main" id="{3AA168B2-4FE0-4655-B6F2-8EB7C171D7A5}"/>
                      </a:ext>
                    </a:extLst>
                  </p:cNvPr>
                  <p:cNvSpPr/>
                  <p:nvPr/>
                </p:nvSpPr>
                <p:spPr>
                  <a:xfrm>
                    <a:off x="4545806" y="6429305"/>
                    <a:ext cx="133350" cy="133350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Star: 5 Points 25">
                    <a:extLst>
                      <a:ext uri="{FF2B5EF4-FFF2-40B4-BE49-F238E27FC236}">
                        <a16:creationId xmlns:a16="http://schemas.microsoft.com/office/drawing/2014/main" id="{2DA1E0BE-C75A-47CD-AB29-B02238747D36}"/>
                      </a:ext>
                    </a:extLst>
                  </p:cNvPr>
                  <p:cNvSpPr/>
                  <p:nvPr/>
                </p:nvSpPr>
                <p:spPr>
                  <a:xfrm>
                    <a:off x="4550568" y="6414810"/>
                    <a:ext cx="133350" cy="133350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3660C13-CC55-436A-917A-E76F4A282584}"/>
                      </a:ext>
                    </a:extLst>
                  </p:cNvPr>
                  <p:cNvSpPr txBox="1"/>
                  <p:nvPr/>
                </p:nvSpPr>
                <p:spPr>
                  <a:xfrm>
                    <a:off x="4502621" y="5062702"/>
                    <a:ext cx="123142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/>
                      <a:t>Middle Lk Unit 1A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4139372-2576-4D86-88FF-C9E3062E6E81}"/>
                      </a:ext>
                    </a:extLst>
                  </p:cNvPr>
                  <p:cNvSpPr txBox="1"/>
                  <p:nvPr/>
                </p:nvSpPr>
                <p:spPr>
                  <a:xfrm>
                    <a:off x="5147665" y="4774599"/>
                    <a:ext cx="93166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100" b="1" dirty="0"/>
                      <a:t>Chickaloon 1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F55E8EC-9572-4CAD-AAF2-6765832835FB}"/>
                      </a:ext>
                    </a:extLst>
                  </p:cNvPr>
                  <p:cNvSpPr txBox="1"/>
                  <p:nvPr/>
                </p:nvSpPr>
                <p:spPr>
                  <a:xfrm>
                    <a:off x="5766399" y="5085760"/>
                    <a:ext cx="94769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/>
                      <a:t>Alaska Gulf 1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90563B3-5BAB-44D0-969D-8B5626ADFBD8}"/>
                      </a:ext>
                    </a:extLst>
                  </p:cNvPr>
                  <p:cNvSpPr txBox="1"/>
                  <p:nvPr/>
                </p:nvSpPr>
                <p:spPr>
                  <a:xfrm>
                    <a:off x="6194578" y="4757995"/>
                    <a:ext cx="68961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/>
                      <a:t>Eureka 1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1ADF052-CBFF-4B42-B113-E347EF111688}"/>
                      </a:ext>
                    </a:extLst>
                  </p:cNvPr>
                  <p:cNvSpPr txBox="1"/>
                  <p:nvPr/>
                </p:nvSpPr>
                <p:spPr>
                  <a:xfrm>
                    <a:off x="4602547" y="4916130"/>
                    <a:ext cx="116249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100" b="1" dirty="0"/>
                      <a:t>Rosetta 1, 2, 3, 4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979EDB7-A577-4EC2-8950-5DBB54C88906}"/>
                      </a:ext>
                    </a:extLst>
                  </p:cNvPr>
                  <p:cNvSpPr txBox="1"/>
                  <p:nvPr/>
                </p:nvSpPr>
                <p:spPr>
                  <a:xfrm>
                    <a:off x="7223458" y="5461527"/>
                    <a:ext cx="120417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/>
                      <a:t>Sullivan Phillips 1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06F8F90-266F-4434-B611-475B9CA08DD8}"/>
                      </a:ext>
                    </a:extLst>
                  </p:cNvPr>
                  <p:cNvSpPr txBox="1"/>
                  <p:nvPr/>
                </p:nvSpPr>
                <p:spPr>
                  <a:xfrm>
                    <a:off x="6624854" y="5330722"/>
                    <a:ext cx="100700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/>
                      <a:t>Chilkat No. 25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3278FA0-44E9-40FF-A30C-7757B2A9ECA3}"/>
                      </a:ext>
                    </a:extLst>
                  </p:cNvPr>
                  <p:cNvSpPr txBox="1"/>
                  <p:nvPr/>
                </p:nvSpPr>
                <p:spPr>
                  <a:xfrm>
                    <a:off x="3745223" y="6417725"/>
                    <a:ext cx="82105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Finnegan 1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00B52F-8BD5-40B7-A299-4801620FE624}"/>
                      </a:ext>
                    </a:extLst>
                  </p:cNvPr>
                  <p:cNvSpPr txBox="1"/>
                  <p:nvPr/>
                </p:nvSpPr>
                <p:spPr>
                  <a:xfrm>
                    <a:off x="3898287" y="6274040"/>
                    <a:ext cx="67037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Alaska 1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F93CE4F-AAC8-4E97-9D63-AFBC109F768C}"/>
                      </a:ext>
                    </a:extLst>
                  </p:cNvPr>
                  <p:cNvSpPr txBox="1"/>
                  <p:nvPr/>
                </p:nvSpPr>
                <p:spPr>
                  <a:xfrm>
                    <a:off x="3876986" y="6561410"/>
                    <a:ext cx="67358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Lee 1 (?)</a:t>
                    </a: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7717D37-03DF-4AF3-962B-E55912A927E8}"/>
                    </a:ext>
                  </a:extLst>
                </p:cNvPr>
                <p:cNvGrpSpPr/>
                <p:nvPr/>
              </p:nvGrpSpPr>
              <p:grpSpPr>
                <a:xfrm>
                  <a:off x="5433192" y="1344724"/>
                  <a:ext cx="1598796" cy="394960"/>
                  <a:chOff x="5433192" y="1344724"/>
                  <a:chExt cx="1598796" cy="394960"/>
                </a:xfrm>
              </p:grpSpPr>
              <p:sp>
                <p:nvSpPr>
                  <p:cNvPr id="40" name="Star: 5 Points 39">
                    <a:extLst>
                      <a:ext uri="{FF2B5EF4-FFF2-40B4-BE49-F238E27FC236}">
                        <a16:creationId xmlns:a16="http://schemas.microsoft.com/office/drawing/2014/main" id="{10DE0D82-1745-4E2B-82ED-2296BD1F1D8F}"/>
                      </a:ext>
                    </a:extLst>
                  </p:cNvPr>
                  <p:cNvSpPr/>
                  <p:nvPr/>
                </p:nvSpPr>
                <p:spPr>
                  <a:xfrm>
                    <a:off x="5433192" y="1606334"/>
                    <a:ext cx="133350" cy="133350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Star: 5 Points 42">
                    <a:extLst>
                      <a:ext uri="{FF2B5EF4-FFF2-40B4-BE49-F238E27FC236}">
                        <a16:creationId xmlns:a16="http://schemas.microsoft.com/office/drawing/2014/main" id="{6EAF1F9E-0D82-427B-B7EB-50FE0ACE2EFC}"/>
                      </a:ext>
                    </a:extLst>
                  </p:cNvPr>
                  <p:cNvSpPr/>
                  <p:nvPr/>
                </p:nvSpPr>
                <p:spPr>
                  <a:xfrm>
                    <a:off x="6139814" y="1556871"/>
                    <a:ext cx="133350" cy="133350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ED64A2A9-0819-4468-9777-C3625E1FAD40}"/>
                      </a:ext>
                    </a:extLst>
                  </p:cNvPr>
                  <p:cNvSpPr txBox="1"/>
                  <p:nvPr/>
                </p:nvSpPr>
                <p:spPr>
                  <a:xfrm>
                    <a:off x="5899947" y="1344724"/>
                    <a:ext cx="1132041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err="1"/>
                      <a:t>Shaviovik</a:t>
                    </a:r>
                    <a:r>
                      <a:rPr lang="en-US" sz="1100" b="1" dirty="0"/>
                      <a:t> Unit 1</a:t>
                    </a:r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915F96-8D38-47F7-A55B-F62C92666934}"/>
                </a:ext>
              </a:extLst>
            </p:cNvPr>
            <p:cNvSpPr txBox="1"/>
            <p:nvPr/>
          </p:nvSpPr>
          <p:spPr>
            <a:xfrm>
              <a:off x="6442927" y="7394928"/>
              <a:ext cx="3296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Illustration Source: AK DNR, Alaska Mapper, Bing Hybrid Base Map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AF4007-6046-45BD-BB85-3C08A19F0319}"/>
                </a:ext>
              </a:extLst>
            </p:cNvPr>
            <p:cNvSpPr txBox="1"/>
            <p:nvPr/>
          </p:nvSpPr>
          <p:spPr>
            <a:xfrm>
              <a:off x="457200" y="7379539"/>
              <a:ext cx="1604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AOGCC     January 18, 2022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AE77C53-2C0E-4C90-B38C-88C134BBEF80}"/>
                </a:ext>
              </a:extLst>
            </p:cNvPr>
            <p:cNvGrpSpPr/>
            <p:nvPr/>
          </p:nvGrpSpPr>
          <p:grpSpPr>
            <a:xfrm>
              <a:off x="513186" y="5544167"/>
              <a:ext cx="1227377" cy="1776247"/>
              <a:chOff x="513186" y="5324242"/>
              <a:chExt cx="1227377" cy="17762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42C87C1-74CE-42A9-8205-B3F6DDB845B3}"/>
                  </a:ext>
                </a:extLst>
              </p:cNvPr>
              <p:cNvSpPr/>
              <p:nvPr/>
            </p:nvSpPr>
            <p:spPr>
              <a:xfrm>
                <a:off x="513186" y="5324242"/>
                <a:ext cx="1189748" cy="1776247"/>
              </a:xfrm>
              <a:prstGeom prst="rect">
                <a:avLst/>
              </a:prstGeom>
              <a:solidFill>
                <a:srgbClr val="5E634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tar: 5 Points 30">
                <a:extLst>
                  <a:ext uri="{FF2B5EF4-FFF2-40B4-BE49-F238E27FC236}">
                    <a16:creationId xmlns:a16="http://schemas.microsoft.com/office/drawing/2014/main" id="{C7E20BEC-041B-4432-8ACD-F1F17B6DFE98}"/>
                  </a:ext>
                </a:extLst>
              </p:cNvPr>
              <p:cNvSpPr/>
              <p:nvPr/>
            </p:nvSpPr>
            <p:spPr>
              <a:xfrm>
                <a:off x="684962" y="6254655"/>
                <a:ext cx="133350" cy="13335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tar: 5 Points 31">
                <a:extLst>
                  <a:ext uri="{FF2B5EF4-FFF2-40B4-BE49-F238E27FC236}">
                    <a16:creationId xmlns:a16="http://schemas.microsoft.com/office/drawing/2014/main" id="{C751ED55-0887-470F-B0A8-5C6FC41D453C}"/>
                  </a:ext>
                </a:extLst>
              </p:cNvPr>
              <p:cNvSpPr/>
              <p:nvPr/>
            </p:nvSpPr>
            <p:spPr>
              <a:xfrm>
                <a:off x="684962" y="6848969"/>
                <a:ext cx="133350" cy="13335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CA2CC0-FBE1-48EA-B677-0C66C083D935}"/>
                  </a:ext>
                </a:extLst>
              </p:cNvPr>
              <p:cNvSpPr txBox="1"/>
              <p:nvPr/>
            </p:nvSpPr>
            <p:spPr>
              <a:xfrm>
                <a:off x="874298" y="6190525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Eureka 1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5C941E-15E2-4E26-905C-0974CBA2C4BF}"/>
                  </a:ext>
                </a:extLst>
              </p:cNvPr>
              <p:cNvSpPr txBox="1"/>
              <p:nvPr/>
            </p:nvSpPr>
            <p:spPr>
              <a:xfrm>
                <a:off x="874298" y="6784839"/>
                <a:ext cx="67037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</a:rPr>
                  <a:t>Alaska 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6EACE4-550D-4413-B225-B7D49B885F1A}"/>
                  </a:ext>
                </a:extLst>
              </p:cNvPr>
              <p:cNvSpPr txBox="1"/>
              <p:nvPr/>
            </p:nvSpPr>
            <p:spPr>
              <a:xfrm>
                <a:off x="534784" y="6574479"/>
                <a:ext cx="12057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/>
                  <a:t>On Federal Lands: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D4E-69B1-496E-B9AD-B9E6FFA2A5A1}"/>
                  </a:ext>
                </a:extLst>
              </p:cNvPr>
              <p:cNvSpPr txBox="1"/>
              <p:nvPr/>
            </p:nvSpPr>
            <p:spPr>
              <a:xfrm>
                <a:off x="534784" y="5781478"/>
                <a:ext cx="11528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/>
                  <a:t>On State, Native,</a:t>
                </a:r>
              </a:p>
              <a:p>
                <a:r>
                  <a:rPr lang="en-US" sz="1100" i="1" dirty="0"/>
                  <a:t>or Private Lands: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739A30-0BE8-4886-A893-DA914CB34C0D}"/>
                  </a:ext>
                </a:extLst>
              </p:cNvPr>
              <p:cNvSpPr txBox="1"/>
              <p:nvPr/>
            </p:nvSpPr>
            <p:spPr>
              <a:xfrm>
                <a:off x="881940" y="5342387"/>
                <a:ext cx="452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u="sng" dirty="0"/>
                  <a:t>Key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E45C53-996B-4F06-BA5E-462FA597CF0C}"/>
                </a:ext>
              </a:extLst>
            </p:cNvPr>
            <p:cNvSpPr txBox="1"/>
            <p:nvPr/>
          </p:nvSpPr>
          <p:spPr>
            <a:xfrm>
              <a:off x="4571382" y="1657954"/>
              <a:ext cx="9156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Gubik Unit 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AAA3970-EB7E-4B95-98B9-219FE523CA1F}"/>
                </a:ext>
              </a:extLst>
            </p:cNvPr>
            <p:cNvSpPr txBox="1"/>
            <p:nvPr/>
          </p:nvSpPr>
          <p:spPr>
            <a:xfrm>
              <a:off x="3089004" y="44389"/>
              <a:ext cx="40586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ALASKA’S ORPHAN WELLS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8FE734C-C1FC-4B4F-B029-1BFBF0C61BCA}"/>
              </a:ext>
            </a:extLst>
          </p:cNvPr>
          <p:cNvSpPr txBox="1"/>
          <p:nvPr/>
        </p:nvSpPr>
        <p:spPr>
          <a:xfrm>
            <a:off x="6632474" y="5440412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Chilkat No. 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30D280-8278-41F0-BE53-7C39B1B205D4}"/>
              </a:ext>
            </a:extLst>
          </p:cNvPr>
          <p:cNvSpPr txBox="1"/>
          <p:nvPr/>
        </p:nvSpPr>
        <p:spPr>
          <a:xfrm>
            <a:off x="7231078" y="5572190"/>
            <a:ext cx="1204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Sullivan Phillips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B8FA3D-D362-4E61-9898-9D1D75A5F7A6}"/>
              </a:ext>
            </a:extLst>
          </p:cNvPr>
          <p:cNvSpPr txBox="1"/>
          <p:nvPr/>
        </p:nvSpPr>
        <p:spPr>
          <a:xfrm>
            <a:off x="5774019" y="5193076"/>
            <a:ext cx="947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Alaska Gulf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6379F9-3C4C-4A26-9386-C159D296A0C3}"/>
              </a:ext>
            </a:extLst>
          </p:cNvPr>
          <p:cNvSpPr txBox="1"/>
          <p:nvPr/>
        </p:nvSpPr>
        <p:spPr>
          <a:xfrm>
            <a:off x="4510793" y="5171607"/>
            <a:ext cx="1231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Middle Lk Unit 1A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C0CDBE-F958-4D00-9982-1BE4295BC3FC}"/>
              </a:ext>
            </a:extLst>
          </p:cNvPr>
          <p:cNvSpPr txBox="1"/>
          <p:nvPr/>
        </p:nvSpPr>
        <p:spPr>
          <a:xfrm>
            <a:off x="4611120" y="5021671"/>
            <a:ext cx="1162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FFFF00"/>
                </a:solidFill>
              </a:rPr>
              <a:t>Rosetta 1, 2, 3, 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CCD28A-C838-4E85-9F55-9D2A7C72B010}"/>
              </a:ext>
            </a:extLst>
          </p:cNvPr>
          <p:cNvSpPr txBox="1"/>
          <p:nvPr/>
        </p:nvSpPr>
        <p:spPr>
          <a:xfrm>
            <a:off x="5155285" y="4881877"/>
            <a:ext cx="9316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FFFF00"/>
                </a:solidFill>
              </a:rPr>
              <a:t>Chickaloon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B44A69-56D3-4C0D-9074-4561E78EC07C}"/>
              </a:ext>
            </a:extLst>
          </p:cNvPr>
          <p:cNvSpPr txBox="1"/>
          <p:nvPr/>
        </p:nvSpPr>
        <p:spPr>
          <a:xfrm>
            <a:off x="6203191" y="4866456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Eureka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DC5844-F17F-42BA-9A2E-8E5DC6C29B3D}"/>
              </a:ext>
            </a:extLst>
          </p:cNvPr>
          <p:cNvSpPr txBox="1"/>
          <p:nvPr/>
        </p:nvSpPr>
        <p:spPr>
          <a:xfrm>
            <a:off x="4580021" y="1650310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Gubik Unit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B8E508-E3E9-4197-BF0B-FA2BE797E0B9}"/>
              </a:ext>
            </a:extLst>
          </p:cNvPr>
          <p:cNvSpPr txBox="1"/>
          <p:nvPr/>
        </p:nvSpPr>
        <p:spPr>
          <a:xfrm>
            <a:off x="5905662" y="1454571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FFFF00"/>
                </a:solidFill>
              </a:rPr>
              <a:t>Shaviovik</a:t>
            </a:r>
            <a:r>
              <a:rPr lang="en-US" sz="1100" b="1" dirty="0">
                <a:solidFill>
                  <a:srgbClr val="FFFF00"/>
                </a:solidFill>
              </a:rPr>
              <a:t> Unit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C935B3-DBDF-4683-B301-94249B91A9AA}"/>
              </a:ext>
            </a:extLst>
          </p:cNvPr>
          <p:cNvSpPr txBox="1"/>
          <p:nvPr/>
        </p:nvSpPr>
        <p:spPr>
          <a:xfrm>
            <a:off x="883838" y="640264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Eureka 1</a:t>
            </a:r>
          </a:p>
        </p:txBody>
      </p:sp>
      <p:sp>
        <p:nvSpPr>
          <p:cNvPr id="62" name="Star: 5 Points 61">
            <a:extLst>
              <a:ext uri="{FF2B5EF4-FFF2-40B4-BE49-F238E27FC236}">
                <a16:creationId xmlns:a16="http://schemas.microsoft.com/office/drawing/2014/main" id="{481381C2-42B0-47C0-AA66-92B570B07738}"/>
              </a:ext>
            </a:extLst>
          </p:cNvPr>
          <p:cNvSpPr/>
          <p:nvPr/>
        </p:nvSpPr>
        <p:spPr>
          <a:xfrm>
            <a:off x="5118341" y="5803414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B31AF7-291D-4BF8-A488-5976A8E73BF2}"/>
              </a:ext>
            </a:extLst>
          </p:cNvPr>
          <p:cNvSpPr txBox="1"/>
          <p:nvPr/>
        </p:nvSpPr>
        <p:spPr>
          <a:xfrm>
            <a:off x="4155752" y="5577277"/>
            <a:ext cx="1165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Iniskin Peninsula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1D6178-A575-4204-A5F3-28B891AE6D3B}"/>
              </a:ext>
            </a:extLst>
          </p:cNvPr>
          <p:cNvSpPr txBox="1"/>
          <p:nvPr/>
        </p:nvSpPr>
        <p:spPr>
          <a:xfrm>
            <a:off x="4166963" y="5568348"/>
            <a:ext cx="1165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Iniskin Peninsula</a:t>
            </a:r>
          </a:p>
        </p:txBody>
      </p:sp>
    </p:spTree>
    <p:extLst>
      <p:ext uri="{BB962C8B-B14F-4D97-AF65-F5344CB8AC3E}">
        <p14:creationId xmlns:p14="http://schemas.microsoft.com/office/powerpoint/2010/main" val="157906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2360-92EF-4A45-8F93-E41309CA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Orphan Wells on State and Private 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E2DA-A384-4DA3-ADCB-7E7A0F90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AOGCC has identified the following wells on State and Private Lands in Alaska</a:t>
            </a:r>
          </a:p>
          <a:p>
            <a:pPr lvl="1"/>
            <a:r>
              <a:rPr lang="en-US" dirty="0"/>
              <a:t>8 wells in Southcentral Alaska.</a:t>
            </a:r>
          </a:p>
          <a:p>
            <a:pPr lvl="1"/>
            <a:r>
              <a:rPr lang="en-US" dirty="0"/>
              <a:t>1 or 2 wells on the North Slope (one of these may not be an orphan)</a:t>
            </a:r>
          </a:p>
          <a:p>
            <a:pPr lvl="1"/>
            <a:r>
              <a:rPr lang="en-US" dirty="0"/>
              <a:t>1 or 2 wells in Southeast between </a:t>
            </a:r>
            <a:r>
              <a:rPr lang="en-US" dirty="0" err="1"/>
              <a:t>Katalla</a:t>
            </a:r>
            <a:r>
              <a:rPr lang="en-US" dirty="0"/>
              <a:t> and Yakutat (one of these may not be an orphan)</a:t>
            </a:r>
          </a:p>
          <a:p>
            <a:pPr lvl="1"/>
            <a:r>
              <a:rPr lang="en-US" dirty="0"/>
              <a:t>6 wells on </a:t>
            </a:r>
            <a:r>
              <a:rPr lang="en-US" dirty="0" err="1"/>
              <a:t>Iniskin</a:t>
            </a:r>
            <a:r>
              <a:rPr lang="en-US" dirty="0"/>
              <a:t> Peninsula.  Not enough is known about these wells.  Initial grant funding will be used to investigate.</a:t>
            </a:r>
          </a:p>
        </p:txBody>
      </p:sp>
    </p:spTree>
    <p:extLst>
      <p:ext uri="{BB962C8B-B14F-4D97-AF65-F5344CB8AC3E}">
        <p14:creationId xmlns:p14="http://schemas.microsoft.com/office/powerpoint/2010/main" val="32507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96591-863B-4302-AE77-60DDE744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852"/>
            <a:ext cx="10058400" cy="64903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3B79F9-CBD5-473A-B5D9-935E24A7FCCB}"/>
              </a:ext>
            </a:extLst>
          </p:cNvPr>
          <p:cNvSpPr txBox="1">
            <a:spLocks/>
          </p:cNvSpPr>
          <p:nvPr/>
        </p:nvSpPr>
        <p:spPr>
          <a:xfrm>
            <a:off x="691515" y="413810"/>
            <a:ext cx="8675370" cy="860513"/>
          </a:xfrm>
          <a:prstGeom prst="rect">
            <a:avLst/>
          </a:prstGeom>
        </p:spPr>
        <p:txBody>
          <a:bodyPr/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Rosetta 1&amp;2 Site Survey</a:t>
            </a:r>
          </a:p>
        </p:txBody>
      </p:sp>
    </p:spTree>
    <p:extLst>
      <p:ext uri="{BB962C8B-B14F-4D97-AF65-F5344CB8AC3E}">
        <p14:creationId xmlns:p14="http://schemas.microsoft.com/office/powerpoint/2010/main" val="44208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C8C0A0-A305-4F0B-AD66-6B571B494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" y="1069415"/>
            <a:ext cx="10058400" cy="648960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1A1305-0D38-4E51-8D0A-246C2AFD9F51}"/>
              </a:ext>
            </a:extLst>
          </p:cNvPr>
          <p:cNvSpPr txBox="1">
            <a:spLocks/>
          </p:cNvSpPr>
          <p:nvPr/>
        </p:nvSpPr>
        <p:spPr>
          <a:xfrm>
            <a:off x="691515" y="413810"/>
            <a:ext cx="8675370" cy="860513"/>
          </a:xfrm>
          <a:prstGeom prst="rect">
            <a:avLst/>
          </a:prstGeom>
        </p:spPr>
        <p:txBody>
          <a:bodyPr/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Middle Lake Site Survey</a:t>
            </a:r>
          </a:p>
        </p:txBody>
      </p:sp>
    </p:spTree>
    <p:extLst>
      <p:ext uri="{BB962C8B-B14F-4D97-AF65-F5344CB8AC3E}">
        <p14:creationId xmlns:p14="http://schemas.microsoft.com/office/powerpoint/2010/main" val="212117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B4740-74CB-4F23-8E30-D446C9D6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757"/>
            <a:ext cx="10058400" cy="648960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B5C9630-9C63-4B7D-9CC9-594DB1AA8638}"/>
              </a:ext>
            </a:extLst>
          </p:cNvPr>
          <p:cNvSpPr txBox="1">
            <a:spLocks/>
          </p:cNvSpPr>
          <p:nvPr/>
        </p:nvSpPr>
        <p:spPr>
          <a:xfrm>
            <a:off x="691515" y="327691"/>
            <a:ext cx="8675370" cy="860513"/>
          </a:xfrm>
          <a:prstGeom prst="rect">
            <a:avLst/>
          </a:prstGeom>
        </p:spPr>
        <p:txBody>
          <a:bodyPr/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Eureka Site Survey</a:t>
            </a:r>
          </a:p>
        </p:txBody>
      </p:sp>
    </p:spTree>
    <p:extLst>
      <p:ext uri="{BB962C8B-B14F-4D97-AF65-F5344CB8AC3E}">
        <p14:creationId xmlns:p14="http://schemas.microsoft.com/office/powerpoint/2010/main" val="131135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2360-92EF-4A45-8F93-E41309CA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E2DA-A384-4DA3-ADCB-7E7A0F90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DNR has completed title searches on the known orphan wells.  Will be included in the well files.</a:t>
            </a:r>
          </a:p>
          <a:p>
            <a:r>
              <a:rPr lang="en-US" dirty="0"/>
              <a:t>Some of the wells may fall off the orphan wells list if the responsible operator can be identified.</a:t>
            </a:r>
          </a:p>
          <a:p>
            <a:pPr lvl="1"/>
            <a:r>
              <a:rPr lang="en-US" dirty="0"/>
              <a:t>Sullivan Phillips #1</a:t>
            </a:r>
          </a:p>
          <a:p>
            <a:pPr lvl="1"/>
            <a:r>
              <a:rPr lang="en-US" dirty="0" err="1"/>
              <a:t>Gubik</a:t>
            </a:r>
            <a:r>
              <a:rPr lang="en-US" dirty="0"/>
              <a:t> Unit #1</a:t>
            </a:r>
          </a:p>
          <a:p>
            <a:r>
              <a:rPr lang="en-US" dirty="0"/>
              <a:t>Wells may be added to the list.  </a:t>
            </a:r>
          </a:p>
        </p:txBody>
      </p:sp>
    </p:spTree>
    <p:extLst>
      <p:ext uri="{BB962C8B-B14F-4D97-AF65-F5344CB8AC3E}">
        <p14:creationId xmlns:p14="http://schemas.microsoft.com/office/powerpoint/2010/main" val="153248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755</Words>
  <Application>Microsoft Office PowerPoint</Application>
  <PresentationFormat>Custom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IIJA Orphan Well Grants</vt:lpstr>
      <vt:lpstr>Alaska’s Orphan Wells Program</vt:lpstr>
      <vt:lpstr>Project Coordination</vt:lpstr>
      <vt:lpstr>PowerPoint Presentation</vt:lpstr>
      <vt:lpstr>Number of Orphan Wells on State and Private Lands</vt:lpstr>
      <vt:lpstr>PowerPoint Presentation</vt:lpstr>
      <vt:lpstr>PowerPoint Presentation</vt:lpstr>
      <vt:lpstr>PowerPoint Presentation</vt:lpstr>
      <vt:lpstr>Title Searches</vt:lpstr>
      <vt:lpstr>DEC Recommendations</vt:lpstr>
      <vt:lpstr>Scope and Priorities</vt:lpstr>
      <vt:lpstr>RFP Format</vt:lpstr>
      <vt:lpstr>Orphan Wells RFP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Davies, Stephen F (OGC)</dc:creator>
  <cp:lastModifiedBy>McLellan, Bryan J (OGC)</cp:lastModifiedBy>
  <cp:revision>27</cp:revision>
  <cp:lastPrinted>2022-04-22T21:45:04Z</cp:lastPrinted>
  <dcterms:created xsi:type="dcterms:W3CDTF">2022-01-19T00:09:17Z</dcterms:created>
  <dcterms:modified xsi:type="dcterms:W3CDTF">2022-09-06T19:17:14Z</dcterms:modified>
</cp:coreProperties>
</file>